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0" r:id="rId4"/>
    <p:sldId id="259" r:id="rId5"/>
    <p:sldId id="276" r:id="rId6"/>
    <p:sldId id="261" r:id="rId7"/>
    <p:sldId id="275" r:id="rId8"/>
    <p:sldId id="264" r:id="rId9"/>
    <p:sldId id="266" r:id="rId10"/>
    <p:sldId id="267" r:id="rId11"/>
    <p:sldId id="257" r:id="rId12"/>
    <p:sldId id="269" r:id="rId13"/>
    <p:sldId id="272" r:id="rId14"/>
    <p:sldId id="274" r:id="rId15"/>
    <p:sldId id="273" r:id="rId16"/>
    <p:sldId id="277" r:id="rId17"/>
    <p:sldId id="270" r:id="rId18"/>
    <p:sldId id="268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-7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14BA7-665D-41D7-BFD8-2E2956375858}" type="datetimeFigureOut">
              <a:rPr lang="en-US" smtClean="0"/>
              <a:pPr/>
              <a:t>5/25/2011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ED723-5277-4E06-8845-D9F100B5AC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EF82-4174-4673-878E-A7D77221632F}" type="datetime1">
              <a:rPr lang="en-US" smtClean="0"/>
              <a:pPr/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BB715-0DC7-4320-88AA-052E4B916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65BF-0A13-4779-A509-D729861D1D5B}" type="datetime1">
              <a:rPr lang="en-US" smtClean="0"/>
              <a:pPr/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BB715-0DC7-4320-88AA-052E4B916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A758-E53F-4B8A-AE50-0A5916298777}" type="datetime1">
              <a:rPr lang="en-US" smtClean="0"/>
              <a:pPr/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BB715-0DC7-4320-88AA-052E4B916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6B93-986F-4535-934F-7A0F03F7E58E}" type="datetime1">
              <a:rPr lang="en-US" smtClean="0"/>
              <a:pPr/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BB715-0DC7-4320-88AA-052E4B916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EB0F-E887-4FAC-89A0-5B70A700453F}" type="datetime1">
              <a:rPr lang="en-US" smtClean="0"/>
              <a:pPr/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BB715-0DC7-4320-88AA-052E4B916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F0606-832E-4399-834A-1D50D4BCB9B0}" type="datetime1">
              <a:rPr lang="en-US" smtClean="0"/>
              <a:pPr/>
              <a:t>5/25/2011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BB715-0DC7-4320-88AA-052E4B916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BE07-AD58-4AA2-9781-89E20AB6C95A}" type="datetime1">
              <a:rPr lang="en-US" smtClean="0"/>
              <a:pPr/>
              <a:t>5/25/2011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BB715-0DC7-4320-88AA-052E4B916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0B75-9186-4540-A358-9437B1F4DEBD}" type="datetime1">
              <a:rPr lang="en-US" smtClean="0"/>
              <a:pPr/>
              <a:t>5/25/2011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BB715-0DC7-4320-88AA-052E4B916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7F0D-7BBE-41E9-957D-6C899FCB010B}" type="datetime1">
              <a:rPr lang="en-US" smtClean="0"/>
              <a:pPr/>
              <a:t>5/25/2011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BB715-0DC7-4320-88AA-052E4B916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5E66-235A-46DE-B04B-F8E8692F6BC5}" type="datetime1">
              <a:rPr lang="en-US" smtClean="0"/>
              <a:pPr/>
              <a:t>5/25/2011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BB715-0DC7-4320-88AA-052E4B916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97D-553A-4AB6-A36F-028B9315C5F6}" type="datetime1">
              <a:rPr lang="en-US" smtClean="0"/>
              <a:pPr/>
              <a:t>5/25/2011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BB715-0DC7-4320-88AA-052E4B916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A27EE-4580-4A2C-A7FE-D636CC21FDE8}" type="datetime1">
              <a:rPr lang="en-US" smtClean="0"/>
              <a:pPr/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BB715-0DC7-4320-88AA-052E4B916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HPS Test Run Setup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08120"/>
            <a:ext cx="6400800" cy="9448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Takashi Maruyama</a:t>
            </a:r>
          </a:p>
          <a:p>
            <a:r>
              <a:rPr lang="en-US" dirty="0" smtClean="0"/>
              <a:t>SLAC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08760" y="868680"/>
            <a:ext cx="6169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Heavy Photon Search Collaboration Meeting</a:t>
            </a:r>
          </a:p>
          <a:p>
            <a:r>
              <a:rPr lang="en-US" dirty="0" smtClean="0"/>
              <a:t>Thomas Jefferson National Accelerator Facility, May 26-27,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BB715-0DC7-4320-88AA-052E4B9164A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Multiple Scattering in Thin Target</a:t>
            </a:r>
            <a:endParaRPr lang="en-US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2828" y="2057401"/>
            <a:ext cx="5814773" cy="472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108257" y="4127500"/>
          <a:ext cx="1768543" cy="977900"/>
        </p:xfrm>
        <a:graphic>
          <a:graphicData uri="http://schemas.openxmlformats.org/presentationml/2006/ole">
            <p:oleObj spid="_x0000_s5125" name="Equation" r:id="rId4" imgW="1079280" imgH="596880" progId="Equation.3">
              <p:embed/>
            </p:oleObj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4876800" y="4572000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676400" y="1147544"/>
          <a:ext cx="3467100" cy="986056"/>
        </p:xfrm>
        <a:graphic>
          <a:graphicData uri="http://schemas.openxmlformats.org/presentationml/2006/ole">
            <p:oleObj spid="_x0000_s5126" name="Equation" r:id="rId5" imgW="1384200" imgH="393480" progId="Equation.3">
              <p:embed/>
            </p:oleObj>
          </a:graphicData>
        </a:graphic>
      </p:graphicFrame>
      <p:cxnSp>
        <p:nvCxnSpPr>
          <p:cNvPr id="15" name="Straight Connector 14"/>
          <p:cNvCxnSpPr/>
          <p:nvPr/>
        </p:nvCxnSpPr>
        <p:spPr>
          <a:xfrm rot="5400000">
            <a:off x="5753100" y="15621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62600" y="1600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96000" y="16002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96000" y="16002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22628" y="153924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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5219700" y="40005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05400" y="3352800"/>
            <a:ext cx="140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x2 difference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BB715-0DC7-4320-88AA-052E4B9164A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Tracker Acceptance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6287" y="2072325"/>
            <a:ext cx="5207431" cy="393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 rot="5400000">
            <a:off x="5745480" y="1691640"/>
            <a:ext cx="944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c 4"/>
          <p:cNvSpPr/>
          <p:nvPr/>
        </p:nvSpPr>
        <p:spPr>
          <a:xfrm rot="19261246">
            <a:off x="5461380" y="1359214"/>
            <a:ext cx="2930399" cy="3331852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19311279" flipH="1" flipV="1">
            <a:off x="5451230" y="-647324"/>
            <a:ext cx="3892841" cy="2326571"/>
          </a:xfrm>
          <a:prstGeom prst="arc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6065520" y="1691640"/>
            <a:ext cx="944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6385560" y="1691640"/>
            <a:ext cx="944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842760" y="1691640"/>
            <a:ext cx="944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7299960" y="1691640"/>
            <a:ext cx="944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53440" y="1295400"/>
            <a:ext cx="5397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run tracker acceptance: </a:t>
            </a:r>
            <a:r>
              <a:rPr lang="en-US" dirty="0" smtClean="0">
                <a:sym typeface="Symbol"/>
              </a:rPr>
              <a:t>1/3 full HPS acceptance.</a:t>
            </a:r>
          </a:p>
          <a:p>
            <a:r>
              <a:rPr lang="en-US" dirty="0" smtClean="0">
                <a:sym typeface="Symbol"/>
              </a:rPr>
              <a:t>Preferentially accept this topology.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267200" y="1783080"/>
            <a:ext cx="10515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80817" y="2102604"/>
            <a:ext cx="1566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2.2 </a:t>
            </a:r>
            <a:r>
              <a:rPr lang="en-US" dirty="0" err="1" smtClean="0"/>
              <a:t>GeV</a:t>
            </a:r>
            <a:r>
              <a:rPr lang="en-US" dirty="0" smtClean="0"/>
              <a:t> beam</a:t>
            </a:r>
          </a:p>
          <a:p>
            <a:r>
              <a:rPr lang="en-US" dirty="0" smtClean="0"/>
              <a:t>0.5 Tesla field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21536" y="6028784"/>
            <a:ext cx="710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1.1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 beam and 0.25 Tesla would shift the acceptance peak by -25 </a:t>
            </a:r>
            <a:r>
              <a:rPr lang="en-US" dirty="0" err="1" smtClean="0">
                <a:solidFill>
                  <a:srgbClr val="FF0000"/>
                </a:solidFill>
              </a:rPr>
              <a:t>MeV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BB715-0DC7-4320-88AA-052E4B9164A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6922"/>
          </a:xfrm>
        </p:spPr>
        <p:txBody>
          <a:bodyPr/>
          <a:lstStyle/>
          <a:p>
            <a:r>
              <a:rPr lang="en-US" dirty="0" err="1" smtClean="0"/>
              <a:t>Ecal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490496" cy="348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4663440"/>
            <a:ext cx="8361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Design criteria: highest acceptance with available crystals</a:t>
            </a:r>
          </a:p>
          <a:p>
            <a:r>
              <a:rPr lang="en-US" dirty="0" smtClean="0"/>
              <a:t>                            460 PbWO</a:t>
            </a:r>
            <a:r>
              <a:rPr lang="en-US" baseline="-25000" dirty="0" smtClean="0"/>
              <a:t>4</a:t>
            </a:r>
            <a:r>
              <a:rPr lang="en-US" dirty="0" smtClean="0"/>
              <a:t> Crystals (2 top and bottom segments, 5 rows of 46 crystals)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5760" y="5394960"/>
            <a:ext cx="87287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Ecal</a:t>
            </a:r>
            <a:r>
              <a:rPr lang="en-US" dirty="0" smtClean="0"/>
              <a:t> enclosure will be designed so that no modification is required for the full HPS.</a:t>
            </a:r>
          </a:p>
          <a:p>
            <a:r>
              <a:rPr lang="en-US" dirty="0" smtClean="0"/>
              <a:t>Lead-glass modules or additional PbWO</a:t>
            </a:r>
            <a:r>
              <a:rPr lang="en-US" baseline="-25000" dirty="0" smtClean="0"/>
              <a:t>4</a:t>
            </a:r>
            <a:r>
              <a:rPr lang="en-US" dirty="0" smtClean="0"/>
              <a:t> Crystals will be added for the full HPS. </a:t>
            </a:r>
          </a:p>
          <a:p>
            <a:r>
              <a:rPr lang="en-US" dirty="0" smtClean="0"/>
              <a:t>The front flange, the vacuum chamber inside </a:t>
            </a:r>
            <a:r>
              <a:rPr lang="en-US" dirty="0" err="1" smtClean="0"/>
              <a:t>Ecal</a:t>
            </a:r>
            <a:r>
              <a:rPr lang="en-US" dirty="0" smtClean="0"/>
              <a:t>, and the downstream </a:t>
            </a:r>
            <a:r>
              <a:rPr lang="en-US" dirty="0" err="1" smtClean="0"/>
              <a:t>beampipe</a:t>
            </a:r>
            <a:r>
              <a:rPr lang="en-US" dirty="0" smtClean="0"/>
              <a:t> are new.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BB715-0DC7-4320-88AA-052E4B9164A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59404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Ecal</a:t>
            </a:r>
            <a:r>
              <a:rPr lang="en-US" dirty="0" smtClean="0"/>
              <a:t> Vacuum Chamber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" y="785729"/>
            <a:ext cx="7894319" cy="599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BB715-0DC7-4320-88AA-052E4B9164A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Ecal</a:t>
            </a:r>
            <a:r>
              <a:rPr lang="en-US" dirty="0" smtClean="0"/>
              <a:t> crystal occupancy</a:t>
            </a:r>
            <a:endParaRPr lang="en-US" dirty="0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" y="2208070"/>
            <a:ext cx="4038600" cy="361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Straight Connector 45"/>
          <p:cNvCxnSpPr/>
          <p:nvPr/>
        </p:nvCxnSpPr>
        <p:spPr>
          <a:xfrm>
            <a:off x="731520" y="3154680"/>
            <a:ext cx="3352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46760" y="4815840"/>
            <a:ext cx="3352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139132" y="1950720"/>
            <a:ext cx="2998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e-/sec@200nA/0.5x0.5mm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49" name="TextBox 48"/>
          <p:cNvSpPr txBox="1"/>
          <p:nvPr/>
        </p:nvSpPr>
        <p:spPr>
          <a:xfrm>
            <a:off x="1188720" y="1630680"/>
            <a:ext cx="2585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face of </a:t>
            </a:r>
            <a:r>
              <a:rPr lang="en-US" dirty="0" err="1" smtClean="0"/>
              <a:t>Ecal</a:t>
            </a:r>
            <a:r>
              <a:rPr lang="en-US" dirty="0" smtClean="0"/>
              <a:t> (z=137 cm)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535680" y="227076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G4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762000" y="2621280"/>
            <a:ext cx="3352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46760" y="5334000"/>
            <a:ext cx="3352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965960" y="5806440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(cm)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 rot="16200000">
            <a:off x="15240" y="3779520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 (cm)</a:t>
            </a:r>
            <a:endParaRPr lang="en-US" dirty="0"/>
          </a:p>
        </p:txBody>
      </p:sp>
      <p:pic>
        <p:nvPicPr>
          <p:cNvPr id="5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1480" y="2196888"/>
            <a:ext cx="4814844" cy="38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8" name="Straight Arrow Connector 57"/>
          <p:cNvCxnSpPr/>
          <p:nvPr/>
        </p:nvCxnSpPr>
        <p:spPr>
          <a:xfrm rot="5400000">
            <a:off x="5949248" y="4106353"/>
            <a:ext cx="261879" cy="4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6970328" y="4639753"/>
            <a:ext cx="261879" cy="4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>
            <a:off x="7976168" y="4868353"/>
            <a:ext cx="261879" cy="4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864839" y="3986432"/>
            <a:ext cx="925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+1/2 crystal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7797832" y="4199792"/>
            <a:ext cx="843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+1 crystal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5818809" y="3392072"/>
            <a:ext cx="821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14.6 </a:t>
            </a:r>
            <a:r>
              <a:rPr lang="en-US" sz="1400" dirty="0" err="1" smtClean="0"/>
              <a:t>mrad</a:t>
            </a:r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6839889" y="3498752"/>
            <a:ext cx="821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19.3 </a:t>
            </a:r>
            <a:r>
              <a:rPr lang="en-US" sz="1400" dirty="0" err="1" smtClean="0"/>
              <a:t>mrad</a:t>
            </a:r>
            <a:endParaRPr 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7784769" y="3696872"/>
            <a:ext cx="821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24.1 </a:t>
            </a:r>
            <a:r>
              <a:rPr lang="en-US" sz="1400" dirty="0" err="1" smtClean="0"/>
              <a:t>mrad</a:t>
            </a:r>
            <a:endParaRPr lang="en-US" sz="1400" dirty="0"/>
          </a:p>
        </p:txBody>
      </p:sp>
      <p:sp>
        <p:nvSpPr>
          <p:cNvPr id="69" name="Rectangle 68"/>
          <p:cNvSpPr/>
          <p:nvPr/>
        </p:nvSpPr>
        <p:spPr>
          <a:xfrm>
            <a:off x="1844040" y="2636520"/>
            <a:ext cx="56388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4505418" y="1889760"/>
            <a:ext cx="4547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than 100 </a:t>
            </a:r>
            <a:r>
              <a:rPr lang="en-US" dirty="0" err="1" smtClean="0"/>
              <a:t>MeV</a:t>
            </a:r>
            <a:r>
              <a:rPr lang="en-US" dirty="0" smtClean="0"/>
              <a:t> </a:t>
            </a:r>
            <a:r>
              <a:rPr lang="en-US" dirty="0" err="1" smtClean="0"/>
              <a:t>Edep</a:t>
            </a:r>
            <a:r>
              <a:rPr lang="en-US" dirty="0" smtClean="0"/>
              <a:t> in 8 ns time window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BB715-0DC7-4320-88AA-052E4B9164A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Detector configuration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18160" y="2438400"/>
            <a:ext cx="117348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9880" y="1981974"/>
            <a:ext cx="2606040" cy="1402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1520" y="2438400"/>
            <a:ext cx="731520" cy="1066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322320" y="1981974"/>
            <a:ext cx="1630680" cy="138684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38386" y="2967667"/>
            <a:ext cx="7882726" cy="4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1"/>
          </p:cNvCxnSpPr>
          <p:nvPr/>
        </p:nvCxnSpPr>
        <p:spPr>
          <a:xfrm rot="10800000" flipH="1">
            <a:off x="518159" y="2843682"/>
            <a:ext cx="1171155" cy="1281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658319" y="2776263"/>
            <a:ext cx="1206543" cy="674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867187" y="2781688"/>
            <a:ext cx="449451" cy="154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593466" y="2438400"/>
            <a:ext cx="117348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806826" y="2438400"/>
            <a:ext cx="731520" cy="1066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3316637" y="2533729"/>
            <a:ext cx="4773478" cy="247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135462" y="2748108"/>
            <a:ext cx="1335440" cy="335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465710" y="2791764"/>
            <a:ext cx="1105571" cy="671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18" idx="3"/>
          </p:cNvCxnSpPr>
          <p:nvPr/>
        </p:nvCxnSpPr>
        <p:spPr>
          <a:xfrm>
            <a:off x="6563488" y="2851434"/>
            <a:ext cx="1203458" cy="1203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5796366" y="1851789"/>
            <a:ext cx="402956" cy="162732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285641" y="2657721"/>
            <a:ext cx="45719" cy="24797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>
            <a:stCxn id="12" idx="1"/>
          </p:cNvCxnSpPr>
          <p:nvPr/>
        </p:nvCxnSpPr>
        <p:spPr>
          <a:xfrm rot="10800000" flipV="1">
            <a:off x="2340244" y="2683013"/>
            <a:ext cx="509636" cy="5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>
            <a:off x="2394488" y="2494710"/>
            <a:ext cx="32546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 flipH="1" flipV="1">
            <a:off x="2378990" y="3207633"/>
            <a:ext cx="32546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ontent Placeholder 2"/>
          <p:cNvSpPr txBox="1">
            <a:spLocks/>
          </p:cNvSpPr>
          <p:nvPr/>
        </p:nvSpPr>
        <p:spPr>
          <a:xfrm>
            <a:off x="701040" y="3688080"/>
            <a:ext cx="7635240" cy="2712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Beam position and angle at the target define everything. </a:t>
            </a:r>
            <a:endParaRPr lang="en-US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Move 18D36 Magnet </a:t>
            </a:r>
            <a:r>
              <a:rPr lang="en-US" sz="2000" dirty="0" smtClean="0">
                <a:sym typeface="Symbol"/>
              </a:rPr>
              <a:t></a:t>
            </a:r>
            <a:r>
              <a:rPr lang="en-US" sz="2000" dirty="0" smtClean="0"/>
              <a:t>9cm </a:t>
            </a:r>
            <a:r>
              <a:rPr lang="en-US" sz="2000" dirty="0" smtClean="0"/>
              <a:t>horizontally (Magnet will not be rotated)</a:t>
            </a:r>
            <a:endParaRPr lang="en-US" sz="20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Photon beam is centered </a:t>
            </a:r>
            <a:r>
              <a:rPr lang="en-US" sz="2000" dirty="0" err="1" smtClean="0"/>
              <a:t>wrt</a:t>
            </a:r>
            <a:r>
              <a:rPr lang="en-US" sz="2000" dirty="0" smtClean="0"/>
              <a:t> the magnet at the exit.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The flange must accommodate both HPS beam and straight beam.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Tracker is aligned  to the photon line.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30 </a:t>
            </a:r>
            <a:r>
              <a:rPr lang="en-US" sz="2000" dirty="0" err="1" smtClean="0"/>
              <a:t>mrad</a:t>
            </a:r>
            <a:r>
              <a:rPr lang="en-US" sz="2000" dirty="0" smtClean="0"/>
              <a:t> off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Position and angle of both e- and </a:t>
            </a:r>
            <a:r>
              <a:rPr lang="en-US" sz="2000" dirty="0" smtClean="0">
                <a:sym typeface="Symbol"/>
              </a:rPr>
              <a:t> at </a:t>
            </a:r>
            <a:r>
              <a:rPr lang="en-US" sz="2000" dirty="0" err="1" smtClean="0">
                <a:sym typeface="Symbol"/>
              </a:rPr>
              <a:t>Ecal</a:t>
            </a:r>
            <a:r>
              <a:rPr lang="en-US" sz="2000" dirty="0" smtClean="0">
                <a:sym typeface="Symbol"/>
              </a:rPr>
              <a:t> are critical as the </a:t>
            </a:r>
            <a:r>
              <a:rPr lang="en-US" sz="2000" dirty="0" err="1" smtClean="0">
                <a:sym typeface="Symbol"/>
              </a:rPr>
              <a:t>Ecal</a:t>
            </a:r>
            <a:r>
              <a:rPr lang="en-US" sz="2000" dirty="0" smtClean="0">
                <a:sym typeface="Symbol"/>
              </a:rPr>
              <a:t> front flange is attached to the magnet.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err="1" smtClean="0">
                <a:sym typeface="Symbol"/>
              </a:rPr>
              <a:t>Ecal</a:t>
            </a:r>
            <a:r>
              <a:rPr lang="en-US" sz="2000" dirty="0" smtClean="0">
                <a:sym typeface="Symbol"/>
              </a:rPr>
              <a:t> will not be rotated, but the crystals will be aligned to the photon line.</a:t>
            </a:r>
            <a:endParaRPr lang="en-US" sz="2000" dirty="0" smtClean="0"/>
          </a:p>
        </p:txBody>
      </p:sp>
      <p:sp>
        <p:nvSpPr>
          <p:cNvPr id="65" name="TextBox 64"/>
          <p:cNvSpPr txBox="1"/>
          <p:nvPr/>
        </p:nvSpPr>
        <p:spPr>
          <a:xfrm>
            <a:off x="5013960" y="2316480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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4998720" y="2667000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</a:t>
            </a:r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2164080" y="2727960"/>
            <a:ext cx="19812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5730240" y="1508760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Ecal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09600" y="2072640"/>
            <a:ext cx="900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Frascati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749040" y="1950720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18D36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6736080" y="2072640"/>
            <a:ext cx="900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Frascati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1249680" y="929640"/>
            <a:ext cx="6297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Detector configuration, alignment and design are tightly coupled.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 need to check every details before we start cutting metals.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407920" y="1600200"/>
            <a:ext cx="76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</a:t>
            </a:r>
            <a:endParaRPr lang="en-US" dirty="0"/>
          </a:p>
        </p:txBody>
      </p:sp>
      <p:cxnSp>
        <p:nvCxnSpPr>
          <p:cNvPr id="84" name="Straight Arrow Connector 83"/>
          <p:cNvCxnSpPr/>
          <p:nvPr/>
        </p:nvCxnSpPr>
        <p:spPr>
          <a:xfrm rot="16200000" flipH="1">
            <a:off x="2682240" y="2042160"/>
            <a:ext cx="640080" cy="396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752600" y="2346960"/>
            <a:ext cx="798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Flange</a:t>
            </a:r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BB715-0DC7-4320-88AA-052E4B9164A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061960" y="2316480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 dump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056" y="259080"/>
            <a:ext cx="8180024" cy="628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BB715-0DC7-4320-88AA-052E4B9164A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120"/>
            <a:ext cx="8229600" cy="838518"/>
          </a:xfrm>
        </p:spPr>
        <p:txBody>
          <a:bodyPr/>
          <a:lstStyle/>
          <a:p>
            <a:r>
              <a:rPr lang="en-US" dirty="0" smtClean="0"/>
              <a:t>Tracker Alignment and Adjustability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11480" y="1813561"/>
            <a:ext cx="4038600" cy="3870960"/>
          </a:xfrm>
        </p:spPr>
        <p:txBody>
          <a:bodyPr/>
          <a:lstStyle/>
          <a:p>
            <a:r>
              <a:rPr lang="en-US" dirty="0" smtClean="0"/>
              <a:t>How can we align the tracker?</a:t>
            </a:r>
          </a:p>
          <a:p>
            <a:r>
              <a:rPr lang="en-US" dirty="0" smtClean="0"/>
              <a:t>How many degrees of remote </a:t>
            </a:r>
            <a:r>
              <a:rPr lang="en-US" dirty="0" smtClean="0"/>
              <a:t>adjustment </a:t>
            </a:r>
            <a:r>
              <a:rPr lang="en-US" dirty="0" smtClean="0"/>
              <a:t>do we need?</a:t>
            </a:r>
          </a:p>
          <a:p>
            <a:r>
              <a:rPr lang="en-US" dirty="0" smtClean="0"/>
              <a:t>Alignment tolerance</a:t>
            </a:r>
          </a:p>
          <a:p>
            <a:pPr lvl="1"/>
            <a:r>
              <a:rPr lang="en-US" dirty="0" smtClean="0"/>
              <a:t>Vertically ~50 </a:t>
            </a:r>
            <a:r>
              <a:rPr lang="en-US" dirty="0" smtClean="0">
                <a:sym typeface="Symbol"/>
              </a:rPr>
              <a:t>m</a:t>
            </a:r>
          </a:p>
          <a:p>
            <a:pPr lvl="1"/>
            <a:r>
              <a:rPr lang="en-US" dirty="0" smtClean="0">
                <a:sym typeface="Symbol"/>
              </a:rPr>
              <a:t>Horizontally ~1 mm</a:t>
            </a:r>
            <a:endParaRPr lang="en-US" dirty="0"/>
          </a:p>
        </p:txBody>
      </p:sp>
      <p:pic>
        <p:nvPicPr>
          <p:cNvPr id="6" name="Content Placeholder 5" descr="50mev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82140"/>
            <a:ext cx="4038600" cy="3762083"/>
          </a:xfrm>
        </p:spPr>
      </p:pic>
      <p:cxnSp>
        <p:nvCxnSpPr>
          <p:cNvPr id="8" name="Straight Connector 7"/>
          <p:cNvCxnSpPr/>
          <p:nvPr/>
        </p:nvCxnSpPr>
        <p:spPr>
          <a:xfrm flipV="1">
            <a:off x="5029200" y="3261360"/>
            <a:ext cx="34290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44440" y="3916680"/>
            <a:ext cx="3444240" cy="4267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013960" y="3459480"/>
            <a:ext cx="3459480" cy="1524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029200" y="4130040"/>
            <a:ext cx="3459480" cy="1524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36920" y="1645920"/>
            <a:ext cx="1808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A’(50) in Layer #1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370320" y="5745480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(cm)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4236721" y="3688080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 (cm)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21034195">
            <a:off x="7741920" y="2956560"/>
            <a:ext cx="108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100 </a:t>
            </a:r>
            <a:r>
              <a:rPr lang="en-US" dirty="0" err="1" smtClean="0">
                <a:solidFill>
                  <a:srgbClr val="FF0000"/>
                </a:solidFill>
              </a:rPr>
              <a:t>mrad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BB715-0DC7-4320-88AA-052E4B9164A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showstoppers?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489172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X-ray from the target</a:t>
            </a:r>
          </a:p>
          <a:p>
            <a:r>
              <a:rPr lang="en-US" dirty="0" smtClean="0"/>
              <a:t>Low energy e+/e- and photons from off-energy e</a:t>
            </a:r>
            <a:r>
              <a:rPr lang="en-US" baseline="30000" dirty="0" smtClean="0"/>
              <a:t>-</a:t>
            </a:r>
            <a:r>
              <a:rPr lang="en-US" dirty="0" smtClean="0"/>
              <a:t>s hitting the vacuum chamber or downstream </a:t>
            </a:r>
            <a:r>
              <a:rPr lang="en-US" dirty="0" err="1" smtClean="0"/>
              <a:t>beampipe</a:t>
            </a:r>
            <a:r>
              <a:rPr lang="en-US" dirty="0" smtClean="0"/>
              <a:t>.</a:t>
            </a:r>
          </a:p>
          <a:p>
            <a:r>
              <a:rPr lang="en-US" dirty="0" smtClean="0"/>
              <a:t>Neutrons from off-energy e</a:t>
            </a:r>
            <a:r>
              <a:rPr lang="en-US" baseline="30000" dirty="0" smtClean="0"/>
              <a:t>-</a:t>
            </a:r>
            <a:r>
              <a:rPr lang="en-US" dirty="0" smtClean="0"/>
              <a:t>s hitting the vacuum chamber, and from the photon dump</a:t>
            </a:r>
          </a:p>
          <a:p>
            <a:r>
              <a:rPr lang="en-US" dirty="0" err="1" smtClean="0"/>
              <a:t>Pi</a:t>
            </a:r>
            <a:r>
              <a:rPr lang="en-US" dirty="0" err="1" smtClean="0"/>
              <a:t>ons</a:t>
            </a:r>
            <a:endParaRPr lang="en-US" dirty="0" smtClean="0"/>
          </a:p>
          <a:p>
            <a:pPr lvl="1"/>
            <a:r>
              <a:rPr lang="en-US" dirty="0" smtClean="0">
                <a:sym typeface="Symbol"/>
              </a:rPr>
              <a:t></a:t>
            </a:r>
            <a:r>
              <a:rPr lang="en-US" baseline="30000" dirty="0" smtClean="0"/>
              <a:t>0</a:t>
            </a:r>
            <a:r>
              <a:rPr lang="en-US" dirty="0" smtClean="0"/>
              <a:t> can generate trigger.</a:t>
            </a:r>
          </a:p>
          <a:p>
            <a:pPr lvl="2"/>
            <a:r>
              <a:rPr lang="en-US" dirty="0" smtClean="0">
                <a:sym typeface="Symbol"/>
              </a:rPr>
              <a:t></a:t>
            </a:r>
            <a:r>
              <a:rPr lang="en-US" baseline="-25000" dirty="0" smtClean="0">
                <a:sym typeface="Symbol"/>
              </a:rPr>
              <a:t>TOT</a:t>
            </a:r>
            <a:r>
              <a:rPr lang="en-US" dirty="0" smtClean="0">
                <a:sym typeface="Symbol"/>
              </a:rPr>
              <a:t>((4.9-5.5 </a:t>
            </a:r>
            <a:r>
              <a:rPr lang="en-US" dirty="0" err="1" smtClean="0">
                <a:sym typeface="Symbol"/>
              </a:rPr>
              <a:t>GeV</a:t>
            </a:r>
            <a:r>
              <a:rPr lang="en-US" dirty="0" smtClean="0">
                <a:sym typeface="Symbol"/>
              </a:rPr>
              <a:t>)+</a:t>
            </a:r>
            <a:r>
              <a:rPr lang="en-US" dirty="0" err="1" smtClean="0">
                <a:sym typeface="Symbol"/>
              </a:rPr>
              <a:t>Pb</a:t>
            </a:r>
            <a:r>
              <a:rPr lang="en-US" dirty="0" smtClean="0">
                <a:sym typeface="Symbol"/>
              </a:rPr>
              <a:t> </a:t>
            </a:r>
            <a:r>
              <a:rPr lang="en-US" baseline="30000" dirty="0" smtClean="0">
                <a:sym typeface="Symbol"/>
              </a:rPr>
              <a:t>0</a:t>
            </a:r>
            <a:r>
              <a:rPr lang="en-US" dirty="0" smtClean="0">
                <a:sym typeface="Symbol"/>
              </a:rPr>
              <a:t> + x) = 12 b</a:t>
            </a:r>
            <a:endParaRPr lang="en-US" dirty="0" smtClean="0"/>
          </a:p>
          <a:p>
            <a:pPr lvl="1"/>
            <a:r>
              <a:rPr lang="en-US" dirty="0" smtClean="0"/>
              <a:t>Charge exchanged </a:t>
            </a:r>
            <a:r>
              <a:rPr lang="en-US" dirty="0" smtClean="0">
                <a:sym typeface="Symbol"/>
              </a:rPr>
              <a:t></a:t>
            </a:r>
            <a:r>
              <a:rPr lang="en-US" baseline="30000" dirty="0" smtClean="0"/>
              <a:t>+</a:t>
            </a:r>
            <a:r>
              <a:rPr lang="en-US" dirty="0" smtClean="0"/>
              <a:t> can be like e- in </a:t>
            </a:r>
            <a:r>
              <a:rPr lang="en-US" dirty="0" err="1" smtClean="0"/>
              <a:t>Ecal</a:t>
            </a:r>
            <a:endParaRPr lang="en-US" dirty="0" smtClean="0"/>
          </a:p>
          <a:p>
            <a:r>
              <a:rPr lang="en-US" dirty="0" smtClean="0"/>
              <a:t>Synchrotron radiations</a:t>
            </a:r>
          </a:p>
          <a:p>
            <a:pPr lvl="1"/>
            <a:r>
              <a:rPr lang="en-US" dirty="0" smtClean="0"/>
              <a:t>Photons from </a:t>
            </a:r>
            <a:r>
              <a:rPr lang="en-US" dirty="0" err="1" smtClean="0"/>
              <a:t>Frascati</a:t>
            </a:r>
            <a:r>
              <a:rPr lang="en-US" dirty="0" smtClean="0"/>
              <a:t> magnet in the stereo sensors</a:t>
            </a:r>
          </a:p>
          <a:p>
            <a:pPr lvl="1"/>
            <a:r>
              <a:rPr lang="en-US" dirty="0" smtClean="0"/>
              <a:t>Photons from the y-focusing quad.</a:t>
            </a:r>
          </a:p>
          <a:p>
            <a:r>
              <a:rPr lang="en-US" dirty="0" smtClean="0"/>
              <a:t>Beam gas scattering in the upstream </a:t>
            </a:r>
            <a:r>
              <a:rPr lang="en-US" dirty="0" err="1" smtClean="0"/>
              <a:t>beamline</a:t>
            </a:r>
            <a:endParaRPr lang="en-US" dirty="0" smtClean="0"/>
          </a:p>
          <a:p>
            <a:pPr lvl="1"/>
            <a:r>
              <a:rPr lang="en-US" dirty="0" smtClean="0"/>
              <a:t>Coulomb scattered or </a:t>
            </a:r>
            <a:r>
              <a:rPr lang="en-US" dirty="0" err="1" smtClean="0"/>
              <a:t>bremsstrahlung</a:t>
            </a:r>
            <a:r>
              <a:rPr lang="en-US" dirty="0" smtClean="0"/>
              <a:t> e- from residual gas.</a:t>
            </a:r>
          </a:p>
          <a:p>
            <a:r>
              <a:rPr lang="en-US" dirty="0" smtClean="0"/>
              <a:t>Beam halo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BB715-0DC7-4320-88AA-052E4B9164A1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HPS Test Run design is progressing rapidly.</a:t>
            </a:r>
          </a:p>
          <a:p>
            <a:r>
              <a:rPr lang="en-US" dirty="0" smtClean="0"/>
              <a:t>Now is the time to check every details.</a:t>
            </a:r>
          </a:p>
          <a:p>
            <a:r>
              <a:rPr lang="en-US" dirty="0" smtClean="0"/>
              <a:t>Any features or diagnostic devices deemed necessary must be reflected in the design.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BB715-0DC7-4320-88AA-052E4B9164A1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785813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HPS Test Run Goals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975360" y="1148398"/>
            <a:ext cx="7345680" cy="4490402"/>
          </a:xfrm>
        </p:spPr>
        <p:txBody>
          <a:bodyPr>
            <a:normAutofit lnSpcReduction="10000"/>
          </a:bodyPr>
          <a:lstStyle/>
          <a:p>
            <a:r>
              <a:rPr lang="en-US" sz="1800" b="1" dirty="0" smtClean="0"/>
              <a:t>Primary HPS Test Run Goals:</a:t>
            </a:r>
            <a:endParaRPr lang="en-US" sz="1800" dirty="0" smtClean="0"/>
          </a:p>
          <a:p>
            <a:pPr lvl="1"/>
            <a:r>
              <a:rPr lang="en-US" sz="1800" dirty="0" smtClean="0"/>
              <a:t>M</a:t>
            </a:r>
            <a:r>
              <a:rPr lang="en-US" sz="1800" smtClean="0"/>
              <a:t>easure </a:t>
            </a:r>
            <a:r>
              <a:rPr lang="en-US" sz="1800" dirty="0" smtClean="0"/>
              <a:t>Si sensor occupancies </a:t>
            </a:r>
          </a:p>
          <a:p>
            <a:pPr lvl="1"/>
            <a:r>
              <a:rPr lang="en-US" sz="1800" dirty="0" smtClean="0"/>
              <a:t>Measure </a:t>
            </a:r>
            <a:r>
              <a:rPr lang="en-US" sz="1800" dirty="0" err="1" smtClean="0"/>
              <a:t>Ecal</a:t>
            </a:r>
            <a:r>
              <a:rPr lang="en-US" sz="1800" dirty="0" smtClean="0"/>
              <a:t> trigger rates. 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b="1" dirty="0" smtClean="0"/>
              <a:t>Secondary objectives:</a:t>
            </a:r>
          </a:p>
          <a:p>
            <a:pPr lvl="1"/>
            <a:r>
              <a:rPr lang="en-US" sz="1800" dirty="0" smtClean="0"/>
              <a:t>Track finding efficiencies and purities</a:t>
            </a:r>
          </a:p>
          <a:p>
            <a:pPr lvl="1"/>
            <a:r>
              <a:rPr lang="en-US" sz="1800" dirty="0" smtClean="0"/>
              <a:t>Momentum and vertex resolution</a:t>
            </a:r>
          </a:p>
          <a:p>
            <a:pPr lvl="1"/>
            <a:r>
              <a:rPr lang="en-US" sz="1800" dirty="0" smtClean="0"/>
              <a:t>Efficient trident trigger development </a:t>
            </a:r>
          </a:p>
          <a:p>
            <a:pPr lvl="1"/>
            <a:endParaRPr lang="en-US" sz="1800" dirty="0" smtClean="0"/>
          </a:p>
          <a:p>
            <a:r>
              <a:rPr lang="en-US" sz="1800" b="1" dirty="0" smtClean="0"/>
              <a:t> Fully Commissioned Test Run Apparatus can do physics</a:t>
            </a:r>
          </a:p>
          <a:p>
            <a:pPr lvl="1"/>
            <a:r>
              <a:rPr lang="en-US" sz="1800" dirty="0" smtClean="0"/>
              <a:t>Search for heavy photons in the parameter space domain favored by a “heavy photon” explanation of the </a:t>
            </a:r>
            <a:r>
              <a:rPr lang="en-US" sz="1800" dirty="0" err="1" smtClean="0"/>
              <a:t>muon</a:t>
            </a:r>
            <a:r>
              <a:rPr lang="en-US" sz="1800" dirty="0" smtClean="0"/>
              <a:t> g-2 anomaly.</a:t>
            </a:r>
          </a:p>
          <a:p>
            <a:pPr lvl="1"/>
            <a:r>
              <a:rPr lang="en-US" sz="1800" dirty="0" smtClean="0"/>
              <a:t>Search in the “</a:t>
            </a:r>
            <a:r>
              <a:rPr lang="en-US" sz="1800" dirty="0" err="1" smtClean="0"/>
              <a:t>vertexing</a:t>
            </a:r>
            <a:r>
              <a:rPr lang="en-US" sz="1800" dirty="0" smtClean="0"/>
              <a:t>” domain.</a:t>
            </a:r>
          </a:p>
          <a:p>
            <a:pPr>
              <a:buFontTx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7E9E30-3745-44D8-A192-BD0FA1E7BC19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Layout of HPS test setup in Hall B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668" y="1371600"/>
            <a:ext cx="8603731" cy="503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BB715-0DC7-4320-88AA-052E4B9164A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HPS Test Run Setup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180" y="1371600"/>
            <a:ext cx="862458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BB715-0DC7-4320-88AA-052E4B9164A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07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Magnet, Target and Beam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61160" y="990600"/>
            <a:ext cx="121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Full HPS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0720" y="990600"/>
            <a:ext cx="1837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HPS Test Run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617720" y="1600200"/>
            <a:ext cx="4175760" cy="46329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18D36 Magnet with 8” gap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Magnetic field: 0.5 Tesla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2.2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1.1 </a:t>
            </a:r>
            <a:r>
              <a:rPr lang="en-US" sz="2800" dirty="0" err="1" smtClean="0"/>
              <a:t>GeV</a:t>
            </a:r>
            <a:r>
              <a:rPr lang="en-US" sz="2800" dirty="0" smtClean="0"/>
              <a:t> 50 </a:t>
            </a:r>
            <a:r>
              <a:rPr lang="en-US" sz="2800" dirty="0" err="1" smtClean="0"/>
              <a:t>nA</a:t>
            </a:r>
            <a:r>
              <a:rPr lang="en-US" sz="2800" dirty="0" smtClean="0"/>
              <a:t> possible if 1.1 </a:t>
            </a:r>
            <a:r>
              <a:rPr lang="en-US" sz="2800" dirty="0" err="1" smtClean="0"/>
              <a:t>GeV</a:t>
            </a:r>
            <a:r>
              <a:rPr lang="en-US" sz="2800" dirty="0" smtClean="0"/>
              <a:t> is available for Hall B.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Target 0.125% X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400" dirty="0" smtClean="0"/>
              <a:t>Stationary target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dirty="0" smtClean="0"/>
              <a:t>Beam </a:t>
            </a:r>
            <a:r>
              <a:rPr lang="en-US" sz="2400" dirty="0" smtClean="0">
                <a:sym typeface="Symbol"/>
              </a:rPr>
              <a:t></a:t>
            </a:r>
            <a:r>
              <a:rPr lang="en-US" sz="2400" baseline="-25000" dirty="0" smtClean="0">
                <a:sym typeface="Symbol"/>
              </a:rPr>
              <a:t>x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200m </a:t>
            </a:r>
            <a:r>
              <a:rPr lang="en-US" sz="2400" dirty="0" smtClean="0"/>
              <a:t>at the target to avoid excessive heating, while </a:t>
            </a:r>
            <a:r>
              <a:rPr lang="en-US" sz="2400" dirty="0" smtClean="0">
                <a:sym typeface="Symbol"/>
              </a:rPr>
              <a:t></a:t>
            </a:r>
            <a:r>
              <a:rPr lang="en-US" sz="2400" baseline="-25000" dirty="0" smtClean="0">
                <a:sym typeface="Symbol"/>
              </a:rPr>
              <a:t>y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20m for precision </a:t>
            </a:r>
            <a:r>
              <a:rPr lang="en-US" sz="2400" dirty="0" err="1" smtClean="0">
                <a:sym typeface="Symbol"/>
              </a:rPr>
              <a:t>vertexing</a:t>
            </a:r>
            <a:r>
              <a:rPr lang="en-US" sz="2400" dirty="0" smtClean="0">
                <a:sym typeface="Symbol"/>
              </a:rPr>
              <a:t>. </a:t>
            </a:r>
            <a:endParaRPr lang="en-US" sz="2400" dirty="0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04800" y="1524000"/>
            <a:ext cx="440436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18D36 Magnet with 14” gap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Magnetic field: 1 Tesla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2.2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6.6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450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Target 0.125% X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(2.2 </a:t>
            </a:r>
            <a:r>
              <a:rPr lang="en-US" sz="2800" dirty="0" err="1" smtClean="0"/>
              <a:t>GeV</a:t>
            </a:r>
            <a:r>
              <a:rPr lang="en-US" sz="2800" dirty="0" smtClean="0"/>
              <a:t>), 0.25% X</a:t>
            </a:r>
            <a:r>
              <a:rPr lang="en-US" sz="2800" baseline="-25000" dirty="0" smtClean="0"/>
              <a:t>0 </a:t>
            </a:r>
            <a:r>
              <a:rPr lang="en-US" sz="2800" dirty="0" smtClean="0"/>
              <a:t>(6.6 </a:t>
            </a:r>
            <a:r>
              <a:rPr lang="en-US" sz="2800" dirty="0" err="1" smtClean="0"/>
              <a:t>GeV</a:t>
            </a:r>
            <a:r>
              <a:rPr lang="en-US" sz="2800" dirty="0" smtClean="0"/>
              <a:t>)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dirty="0" smtClean="0"/>
              <a:t>Beam spot </a:t>
            </a:r>
            <a:r>
              <a:rPr lang="en-US" sz="2400" dirty="0" smtClean="0">
                <a:sym typeface="Symbol"/>
              </a:rPr>
              <a:t>20 m</a:t>
            </a:r>
            <a:endParaRPr lang="en-US" sz="2400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dirty="0" smtClean="0">
                <a:sym typeface="Symbol"/>
              </a:rPr>
              <a:t>Target rotates continuously. </a:t>
            </a:r>
            <a:endParaRPr lang="en-US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BB715-0DC7-4320-88AA-052E4B9164A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flat beam has been demonstrated.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60" y="1371600"/>
            <a:ext cx="8637344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553200" y="4191000"/>
            <a:ext cx="2240280" cy="1615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BB715-0DC7-4320-88AA-052E4B9164A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07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Tracker</a:t>
            </a:r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89074"/>
            <a:ext cx="4038600" cy="168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3440" y="1448656"/>
            <a:ext cx="4038600" cy="144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889760" y="883920"/>
            <a:ext cx="121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Full HPS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0720" y="960120"/>
            <a:ext cx="1837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HPS Test Run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724400" y="3230881"/>
            <a:ext cx="3947160" cy="6857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8” gap 18D36 Magnet, and design tracker around it.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28600" y="3246121"/>
            <a:ext cx="4419600" cy="76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Designed tracker first, then increased 18D36 Magnet gap to 14”.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74317" y="3987800"/>
          <a:ext cx="4358641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3"/>
                <a:gridCol w="635275"/>
                <a:gridCol w="630672"/>
                <a:gridCol w="602642"/>
                <a:gridCol w="630672"/>
                <a:gridCol w="602642"/>
                <a:gridCol w="616655"/>
              </a:tblGrid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Layer</a:t>
                      </a:r>
                      <a:r>
                        <a:rPr lang="en-US" sz="1200" baseline="0" dirty="0" smtClean="0"/>
                        <a:t> 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Layer 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Layer 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Layer 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Layer 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Layer 6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Z (cm)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Stereo angle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90 deg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90 deg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90 deg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50 </a:t>
                      </a:r>
                      <a:r>
                        <a:rPr lang="en-US" sz="1200" dirty="0" err="1" smtClean="0"/>
                        <a:t>mrad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50 </a:t>
                      </a:r>
                      <a:r>
                        <a:rPr lang="en-US" sz="1200" dirty="0" err="1" smtClean="0"/>
                        <a:t>mrad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50 </a:t>
                      </a:r>
                      <a:r>
                        <a:rPr lang="en-US" sz="1200" dirty="0" err="1" smtClean="0"/>
                        <a:t>mrad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861559" y="3972560"/>
          <a:ext cx="4036677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656"/>
                <a:gridCol w="633785"/>
                <a:gridCol w="633785"/>
                <a:gridCol w="707481"/>
                <a:gridCol w="604306"/>
                <a:gridCol w="646664"/>
              </a:tblGrid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Layer</a:t>
                      </a:r>
                      <a:r>
                        <a:rPr lang="en-US" sz="1200" baseline="0" dirty="0" smtClean="0"/>
                        <a:t> 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Layer 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Layer 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Layer 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Layer 5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Z (cm)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Stereo angle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100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mrad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100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mrad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100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mrad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50 </a:t>
                      </a:r>
                      <a:r>
                        <a:rPr lang="en-US" sz="1200" dirty="0" err="1" smtClean="0"/>
                        <a:t>mrad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50 </a:t>
                      </a:r>
                      <a:r>
                        <a:rPr lang="en-US" sz="1200" dirty="0" err="1" smtClean="0"/>
                        <a:t>mrad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83110" y="5242818"/>
            <a:ext cx="1797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106 sensors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10164" y="5288796"/>
            <a:ext cx="1680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20 sensors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678680" y="5575257"/>
            <a:ext cx="4282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Compact tracker, but the tracking </a:t>
            </a:r>
          </a:p>
          <a:p>
            <a:r>
              <a:rPr lang="en-US" dirty="0" smtClean="0"/>
              <a:t>capability is not compromised.</a:t>
            </a:r>
          </a:p>
          <a:p>
            <a:r>
              <a:rPr lang="en-US" dirty="0" smtClean="0"/>
              <a:t>Tracker acceptance is 1/3 of full HPS tracker.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BB715-0DC7-4320-88AA-052E4B9164A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45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Tracker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280" y="1021080"/>
            <a:ext cx="451104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Test run configuration</a:t>
            </a:r>
          </a:p>
          <a:p>
            <a:pPr lvl="1"/>
            <a:r>
              <a:rPr lang="en-US" dirty="0" smtClean="0"/>
              <a:t>Target at the edge of the magnet yoke.</a:t>
            </a:r>
          </a:p>
          <a:p>
            <a:pPr lvl="1"/>
            <a:r>
              <a:rPr lang="en-US" dirty="0" smtClean="0"/>
              <a:t>While layers #1-#5 are in an uniform field, the field at the target is ~15% lower.</a:t>
            </a:r>
          </a:p>
          <a:p>
            <a:pPr lvl="1"/>
            <a:r>
              <a:rPr lang="en-US" dirty="0" smtClean="0"/>
              <a:t>Tracking in non-uniform field has not been done. </a:t>
            </a:r>
          </a:p>
          <a:p>
            <a:r>
              <a:rPr lang="en-US" dirty="0" smtClean="0"/>
              <a:t>The field becomes more uniform if the target and tracker are moved downstream by 10cm.</a:t>
            </a:r>
          </a:p>
          <a:p>
            <a:r>
              <a:rPr lang="en-US" dirty="0" smtClean="0"/>
              <a:t>But this move requires significant modifications in the </a:t>
            </a:r>
            <a:r>
              <a:rPr lang="en-US" dirty="0" err="1" smtClean="0"/>
              <a:t>Ecal</a:t>
            </a:r>
            <a:r>
              <a:rPr lang="en-US" dirty="0" smtClean="0"/>
              <a:t> design.</a:t>
            </a:r>
          </a:p>
          <a:p>
            <a:r>
              <a:rPr lang="en-US" dirty="0" smtClean="0"/>
              <a:t>We will stick with the target and tracker locations.</a:t>
            </a:r>
          </a:p>
          <a:p>
            <a:pPr lvl="1"/>
            <a:r>
              <a:rPr lang="en-US" dirty="0" smtClean="0"/>
              <a:t>Tracking in non-uniform field needs to be implemented. We have to do this in the full experiment anyway, and we should learn it from the test run.</a:t>
            </a:r>
          </a:p>
          <a:p>
            <a:r>
              <a:rPr lang="en-US" dirty="0" smtClean="0"/>
              <a:t>Tracker length is 60 cm.</a:t>
            </a:r>
          </a:p>
          <a:p>
            <a:pPr lvl="1"/>
            <a:r>
              <a:rPr lang="en-US" dirty="0" smtClean="0">
                <a:sym typeface="Symbol"/>
              </a:rPr>
              <a:t>p/p  1/L (multiple scattering limited).</a:t>
            </a:r>
          </a:p>
          <a:p>
            <a:pPr lvl="1"/>
            <a:r>
              <a:rPr lang="en-US" dirty="0" smtClean="0">
                <a:sym typeface="Symbol"/>
              </a:rPr>
              <a:t>Tracker acceptance &lt;&lt; 1/L</a:t>
            </a:r>
            <a:r>
              <a:rPr lang="en-US" baseline="30000" dirty="0" smtClean="0">
                <a:sym typeface="Symbol"/>
              </a:rPr>
              <a:t>2</a:t>
            </a:r>
            <a:endParaRPr lang="en-US" baseline="30000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3440" y="2762733"/>
            <a:ext cx="4038600" cy="268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rot="5400000">
            <a:off x="5280660" y="2491740"/>
            <a:ext cx="38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5585460" y="2476500"/>
            <a:ext cx="38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5890260" y="2476500"/>
            <a:ext cx="38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164580" y="2476500"/>
            <a:ext cx="38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713220" y="2476500"/>
            <a:ext cx="38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7292340" y="2491740"/>
            <a:ext cx="38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5200208" y="1805717"/>
            <a:ext cx="570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Target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638800" y="1844040"/>
            <a:ext cx="340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#1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928360" y="1844040"/>
            <a:ext cx="340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#2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202680" y="1844040"/>
            <a:ext cx="340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#3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705600" y="1859280"/>
            <a:ext cx="340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#4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7254240" y="1844040"/>
            <a:ext cx="340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#5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5440680" y="4617720"/>
            <a:ext cx="2712720" cy="335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416040" y="4632960"/>
            <a:ext cx="754374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Magnet</a:t>
            </a:r>
            <a:endParaRPr lang="en-US" sz="14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BB715-0DC7-4320-88AA-052E4B9164A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Tracker Layer #1 Occupancy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872" y="2171013"/>
            <a:ext cx="4434775" cy="331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4419" y="2133601"/>
            <a:ext cx="4352381" cy="322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143000" y="1676400"/>
            <a:ext cx="2909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thickness dependence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98720" y="1661160"/>
            <a:ext cx="308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Geant</a:t>
            </a:r>
            <a:r>
              <a:rPr lang="en-US" dirty="0" smtClean="0"/>
              <a:t> 4 predicts 2x occupancy.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BB715-0DC7-4320-88AA-052E4B9164A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0080" y="5471160"/>
            <a:ext cx="3913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Occupancy is 1% in 7.5 ns time window </a:t>
            </a:r>
          </a:p>
          <a:p>
            <a:r>
              <a:rPr lang="en-US" dirty="0" smtClean="0"/>
              <a:t>with 0.125% X</a:t>
            </a:r>
            <a:r>
              <a:rPr lang="en-US" baseline="-25000" dirty="0" smtClean="0"/>
              <a:t>0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51158" y="6134745"/>
            <a:ext cx="6633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One of the primary goals of the test run is to measure the occupancy.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16200000" flipH="1">
            <a:off x="330993" y="3894092"/>
            <a:ext cx="2569779" cy="157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4393361" y="3983428"/>
            <a:ext cx="2569779" cy="157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998</Words>
  <Application>Microsoft Office PowerPoint</Application>
  <PresentationFormat>On-screen Show (4:3)</PresentationFormat>
  <Paragraphs>204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HPS Test Run Setup</vt:lpstr>
      <vt:lpstr>HPS Test Run Goals</vt:lpstr>
      <vt:lpstr>Layout of HPS test setup in Hall B</vt:lpstr>
      <vt:lpstr>HPS Test Run Setup</vt:lpstr>
      <vt:lpstr>Magnet, Target and Beam</vt:lpstr>
      <vt:lpstr>The flat beam has been demonstrated.</vt:lpstr>
      <vt:lpstr>Tracker</vt:lpstr>
      <vt:lpstr>Tracker layout</vt:lpstr>
      <vt:lpstr>Tracker Layer #1 Occupancy</vt:lpstr>
      <vt:lpstr>Multiple Scattering in Thin Target</vt:lpstr>
      <vt:lpstr>Tracker Acceptance</vt:lpstr>
      <vt:lpstr>Ecal</vt:lpstr>
      <vt:lpstr>Ecal Vacuum Chamber</vt:lpstr>
      <vt:lpstr>Ecal crystal occupancy</vt:lpstr>
      <vt:lpstr>Detector configuration</vt:lpstr>
      <vt:lpstr>Slide 16</vt:lpstr>
      <vt:lpstr>Tracker Alignment and Adjustability</vt:lpstr>
      <vt:lpstr>Any showstoppers?</vt:lpstr>
      <vt:lpstr>Conclusions</vt:lpstr>
    </vt:vector>
  </TitlesOfParts>
  <Company>SLAC National Accelerator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tvm</dc:creator>
  <cp:lastModifiedBy>SLAC</cp:lastModifiedBy>
  <cp:revision>76</cp:revision>
  <dcterms:created xsi:type="dcterms:W3CDTF">2011-05-23T17:00:05Z</dcterms:created>
  <dcterms:modified xsi:type="dcterms:W3CDTF">2011-05-26T02:25:18Z</dcterms:modified>
</cp:coreProperties>
</file>